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0080625" cy="7559675"/>
  <p:notesSz cx="7559675" cy="10691813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4" autoAdjust="0"/>
    <p:restoredTop sz="94660"/>
  </p:normalViewPr>
  <p:slideViewPr>
    <p:cSldViewPr>
      <p:cViewPr varScale="1">
        <p:scale>
          <a:sx n="75" d="100"/>
          <a:sy n="75" d="100"/>
        </p:scale>
        <p:origin x="-1518" y="-108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t-EE" sz="14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t-EE" sz="14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t-EE" sz="14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7F52C4AE-6EBC-436E-BDB7-BCFD4D9274FD}" type="slidenum">
              <a:t>‹#›</a:t>
            </a:fld>
            <a:endParaRPr lang="et-EE" sz="14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7908954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t-EE"/>
          </a:p>
        </p:txBody>
      </p:sp>
      <p:sp>
        <p:nvSpPr>
          <p:cNvPr id="4" name="Header Placeholder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et-EE" sz="1400" kern="1200">
                <a:latin typeface="Times New Roman" pitchFamily="18"/>
                <a:ea typeface="Tahoma" pitchFamily="2"/>
                <a:cs typeface="Tahoma" pitchFamily="2"/>
              </a:defRPr>
            </a:lvl1pPr>
          </a:lstStyle>
          <a:p>
            <a:pPr lvl="0"/>
            <a:endParaRPr lang="et-EE"/>
          </a:p>
        </p:txBody>
      </p:sp>
      <p:sp>
        <p:nvSpPr>
          <p:cNvPr id="5" name="Date Placeholder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et-EE" sz="1400" kern="1200">
                <a:latin typeface="Times New Roman" pitchFamily="18"/>
                <a:ea typeface="Tahoma" pitchFamily="2"/>
                <a:cs typeface="Tahoma" pitchFamily="2"/>
              </a:defRPr>
            </a:lvl1pPr>
          </a:lstStyle>
          <a:p>
            <a:pPr lvl="0"/>
            <a:endParaRPr lang="et-EE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hangingPunct="0">
              <a:buNone/>
              <a:tabLst/>
              <a:defRPr lang="et-EE" sz="1400" kern="1200">
                <a:latin typeface="Times New Roman" pitchFamily="18"/>
                <a:ea typeface="Tahoma" pitchFamily="2"/>
                <a:cs typeface="Tahoma" pitchFamily="2"/>
              </a:defRPr>
            </a:lvl1pPr>
          </a:lstStyle>
          <a:p>
            <a:pPr lvl="0"/>
            <a:endParaRPr lang="et-EE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hangingPunct="0">
              <a:buNone/>
              <a:tabLst/>
              <a:defRPr lang="et-EE" sz="1400" kern="1200">
                <a:latin typeface="Times New Roman" pitchFamily="18"/>
                <a:ea typeface="Tahoma" pitchFamily="2"/>
                <a:cs typeface="Tahoma" pitchFamily="2"/>
              </a:defRPr>
            </a:lvl1pPr>
          </a:lstStyle>
          <a:p>
            <a:pPr lvl="0"/>
            <a:fld id="{09264D82-C55E-4D0D-8062-D57AAE186669}" type="slidenum"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59782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0" rtl="0" hangingPunct="0">
      <a:tabLst/>
      <a:defRPr lang="et-EE" sz="2000" b="0" i="0" u="none" strike="noStrike" kern="1200">
        <a:ln>
          <a:noFill/>
        </a:ln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t-E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t-E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t-E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t-E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t-E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t-E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t-E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t-E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t-E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t-E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1163837-E068-46C9-A20A-C076CDFEC427}" type="slidenum"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57653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A6FE006-4D57-4116-8EA5-0062863B3277}" type="slidenum"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51086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D2C41DF-14DC-4530-82A7-AAA963C30307}" type="slidenum"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93468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D8C734C-557C-472D-83FC-5A9623EF34B1}" type="slidenum"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61134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58FAE6A-32AB-4FB2-9EA3-4365B4ABDA78}" type="slidenum"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23999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384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384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6B7D75A-4FBE-433D-AD78-581AE3BA7F89}" type="slidenum"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17980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C5B71C1-18F4-4EC5-9F98-2CD3BAFE038C}" type="slidenum"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63757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05AD1AF-9575-4582-A352-44BCE969A3E8}" type="slidenum"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82283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C22CFA7-E799-426D-B492-E9569608FC73}" type="slidenum"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98091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00E0559-F585-48F3-9A15-0D6A1A9B2A6D}" type="slidenum"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89472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27DFEB8-5ED0-4ACE-8959-30BC2C963749}" type="slidenum"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64751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t-EE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38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t-EE" sz="3200" b="0" i="0" u="none" strike="noStrike" kern="1200">
                <a:ln>
                  <a:noFill/>
                </a:ln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t-EE" sz="3200" b="0" i="0" u="none" strike="noStrike" kern="1200">
                <a:ln>
                  <a:noFill/>
                </a:ln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t-EE" sz="2800" b="0" i="0" u="none" strike="noStrike" kern="1200">
                <a:ln>
                  <a:noFill/>
                </a:ln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t-EE" sz="2400" b="0" i="0" u="none" strike="noStrike" kern="1200">
                <a:ln>
                  <a:noFill/>
                </a:ln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t-EE" sz="2000" b="0" i="0" u="none" strike="noStrike" kern="1200">
                <a:ln>
                  <a:noFill/>
                </a:ln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t-EE" sz="2000" b="0" i="0" u="none" strike="noStrike" kern="1200">
                <a:ln>
                  <a:noFill/>
                </a:ln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t-EE" sz="2000" b="0" i="0" u="none" strike="noStrike" kern="1200">
                <a:ln>
                  <a:noFill/>
                </a:ln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t-EE" sz="2000" b="0" i="0" u="none" strike="noStrike" kern="1200">
                <a:ln>
                  <a:noFill/>
                </a:ln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t-EE" sz="2000" b="0" i="0" u="none" strike="noStrike" kern="1200">
                <a:ln>
                  <a:noFill/>
                </a:ln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t-EE" sz="2000" b="0" i="0" u="none" strike="noStrike" kern="1200">
                <a:ln>
                  <a:noFill/>
                </a:ln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et-EE" sz="1400" kern="1200">
                <a:latin typeface="Times New Roman" pitchFamily="18"/>
                <a:ea typeface="Tahoma" pitchFamily="2"/>
                <a:cs typeface="Tahoma" pitchFamily="2"/>
              </a:defRPr>
            </a:lvl1pPr>
          </a:lstStyle>
          <a:p>
            <a:pPr lvl="0"/>
            <a:endParaRPr lang="et-EE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ctr" rtl="0" hangingPunct="0">
              <a:buNone/>
              <a:tabLst/>
              <a:defRPr lang="et-EE" sz="1400" kern="1200">
                <a:latin typeface="Times New Roman" pitchFamily="18"/>
                <a:ea typeface="Tahoma" pitchFamily="2"/>
                <a:cs typeface="Tahoma" pitchFamily="2"/>
              </a:defRPr>
            </a:lvl1pPr>
          </a:lstStyle>
          <a:p>
            <a:pPr lvl="0"/>
            <a:endParaRPr lang="et-EE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et-EE" sz="1400" kern="1200">
                <a:latin typeface="Times New Roman" pitchFamily="18"/>
                <a:ea typeface="Tahoma" pitchFamily="2"/>
                <a:cs typeface="Tahoma" pitchFamily="2"/>
              </a:defRPr>
            </a:lvl1pPr>
          </a:lstStyle>
          <a:p>
            <a:pPr lvl="0"/>
            <a:fld id="{A19EF150-0E2F-4DBC-B304-B39680872506}" type="slidenum">
              <a:t>‹#›</a:t>
            </a:fld>
            <a:endParaRPr lang="et-E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et-EE" sz="4400" b="0" i="0" u="none" strike="noStrike" kern="1200">
          <a:ln>
            <a:noFill/>
          </a:ln>
        </a:defRPr>
      </a:lvl1pPr>
    </p:titleStyle>
    <p:bodyStyle>
      <a:lvl1pPr marL="0" marR="0" indent="0" rtl="0" hangingPunct="0">
        <a:spcBef>
          <a:spcPts val="0"/>
        </a:spcBef>
        <a:spcAft>
          <a:spcPts val="1414"/>
        </a:spcAft>
        <a:tabLst/>
        <a:defRPr lang="et-EE" sz="3200" b="0" i="0" u="none" strike="noStrike" kern="1200">
          <a:ln>
            <a:noFill/>
          </a:ln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t-EE">
                <a:latin typeface="Arial" pitchFamily="18"/>
                <a:cs typeface="Mangal" pitchFamily="2"/>
              </a:rPr>
              <a:t>Märgalad ja põllumajandus</a:t>
            </a:r>
          </a:p>
        </p:txBody>
      </p:sp>
      <p:sp>
        <p:nvSpPr>
          <p:cNvPr id="3" name="Subtitle 2"/>
          <p:cNvSpPr txBox="1">
            <a:spLocks noGrp="1"/>
          </p:cNvSpPr>
          <p:nvPr>
            <p:ph type="subTitle" idx="4294967295"/>
          </p:nvPr>
        </p:nvSpPr>
        <p:spPr>
          <a:xfrm>
            <a:off x="503999" y="1769040"/>
            <a:ext cx="9071640" cy="4384440"/>
          </a:xfrm>
        </p:spPr>
        <p:txBody>
          <a:bodyPr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lvl="0" indent="0" algn="ctr">
              <a:buNone/>
            </a:pPr>
            <a:r>
              <a:rPr lang="et-EE">
                <a:latin typeface="Arial" pitchFamily="18"/>
                <a:cs typeface="Mangal" pitchFamily="2"/>
              </a:rPr>
              <a:t>Aleksei Lotman</a:t>
            </a:r>
          </a:p>
          <a:p>
            <a:pPr marL="0" lvl="0" indent="0" algn="ctr">
              <a:buNone/>
            </a:pPr>
            <a:r>
              <a:rPr lang="et-EE">
                <a:latin typeface="Arial" pitchFamily="18"/>
                <a:cs typeface="Mangal" pitchFamily="2"/>
              </a:rPr>
              <a:t>ELF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t-EE">
                <a:latin typeface="Arial" pitchFamily="18"/>
                <a:cs typeface="Mangal" pitchFamily="2"/>
              </a:rPr>
              <a:t>Lõpetuseks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t-EE" sz="3200" b="0" i="0" u="none" strike="noStrike" kern="1200">
                <a:ln>
                  <a:noFill/>
                </a:ln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t-EE" sz="3200" b="0" i="0" u="none" strike="noStrike" kern="1200">
                <a:ln>
                  <a:noFill/>
                </a:ln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t-EE" sz="2800" b="0" i="0" u="none" strike="noStrike" kern="1200">
                <a:ln>
                  <a:noFill/>
                </a:ln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t-EE" sz="2400" b="0" i="0" u="none" strike="noStrike" kern="1200">
                <a:ln>
                  <a:noFill/>
                </a:ln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t-EE" sz="2000" b="0" i="0" u="none" strike="noStrike" kern="1200">
                <a:ln>
                  <a:noFill/>
                </a:ln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t-EE" sz="2000" b="0" i="0" u="none" strike="noStrike" kern="1200">
                <a:ln>
                  <a:noFill/>
                </a:ln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t-EE" sz="2000" b="0" i="0" u="none" strike="noStrike" kern="1200">
                <a:ln>
                  <a:noFill/>
                </a:ln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t-EE" sz="2000" b="0" i="0" u="none" strike="noStrike" kern="1200">
                <a:ln>
                  <a:noFill/>
                </a:ln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t-EE" sz="2000" b="0" i="0" u="none" strike="noStrike" kern="1200">
                <a:ln>
                  <a:noFill/>
                </a:ln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t-EE" sz="2000" b="0" i="0" u="none" strike="noStrike" kern="1200">
                <a:ln>
                  <a:noFill/>
                </a:ln>
              </a:defRPr>
            </a:lvl9pPr>
          </a:lstStyle>
          <a:p>
            <a:pPr lvl="0"/>
            <a:r>
              <a:rPr lang="et-EE"/>
              <a:t>Märgalade mõistlik põllumajanduslik kasutus on võimalik</a:t>
            </a:r>
          </a:p>
          <a:p>
            <a:pPr lvl="0"/>
            <a:r>
              <a:rPr lang="et-EE"/>
              <a:t>Kasutades suures ulatuses ning asjakohastel juhtudel taastades märgalade pärandkooslusi kaitseme elurikkust ja parandame toidujulgeolekut</a:t>
            </a:r>
          </a:p>
          <a:p>
            <a:pPr lvl="0"/>
            <a:r>
              <a:rPr lang="et-EE"/>
              <a:t>Väikemärgalade kaitse, taastamine ja rajamine põllumajandusmaastikus hoiaks elurikkust ning kaitseks veekeskkonda</a:t>
            </a:r>
          </a:p>
          <a:p>
            <a:pPr lvl="0"/>
            <a:r>
              <a:rPr lang="et-EE"/>
              <a:t>Turvasmuldade põllumajanduslik kasutus on mõistlik eelkõige märgade rohumaadena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t-EE">
                <a:latin typeface="Arial" pitchFamily="18"/>
                <a:cs typeface="Mangal" pitchFamily="2"/>
              </a:rPr>
              <a:t>Selle aasta märgalade päev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9071640" cy="438444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t-EE" sz="3200" b="0" i="0" u="none" strike="noStrike" kern="1200">
                <a:ln>
                  <a:noFill/>
                </a:ln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t-EE" sz="3200" b="0" i="0" u="none" strike="noStrike" kern="1200">
                <a:ln>
                  <a:noFill/>
                </a:ln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t-EE" sz="2800" b="0" i="0" u="none" strike="noStrike" kern="1200">
                <a:ln>
                  <a:noFill/>
                </a:ln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t-EE" sz="2400" b="0" i="0" u="none" strike="noStrike" kern="1200">
                <a:ln>
                  <a:noFill/>
                </a:ln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t-EE" sz="2000" b="0" i="0" u="none" strike="noStrike" kern="1200">
                <a:ln>
                  <a:noFill/>
                </a:ln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t-EE" sz="2000" b="0" i="0" u="none" strike="noStrike" kern="1200">
                <a:ln>
                  <a:noFill/>
                </a:ln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t-EE" sz="2000" b="0" i="0" u="none" strike="noStrike" kern="1200">
                <a:ln>
                  <a:noFill/>
                </a:ln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t-EE" sz="2000" b="0" i="0" u="none" strike="noStrike" kern="1200">
                <a:ln>
                  <a:noFill/>
                </a:ln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t-EE" sz="2000" b="0" i="0" u="none" strike="noStrike" kern="1200">
                <a:ln>
                  <a:noFill/>
                </a:ln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t-EE" sz="2000" b="0" i="0" u="none" strike="noStrike" kern="1200">
                <a:ln>
                  <a:noFill/>
                </a:ln>
              </a:defRPr>
            </a:lvl9pPr>
          </a:lstStyle>
          <a:p>
            <a:pPr lvl="0"/>
            <a:r>
              <a:rPr lang="et-EE"/>
              <a:t>Teema – märgalad ja põllumajandus</a:t>
            </a:r>
          </a:p>
          <a:p>
            <a:pPr lvl="1" rtl="0" hangingPunct="0"/>
            <a:r>
              <a:rPr lang="et-EE"/>
              <a:t>Seotud rahvusvahelise peretalude aastaga</a:t>
            </a:r>
          </a:p>
          <a:p>
            <a:pPr lvl="0"/>
            <a:r>
              <a:rPr lang="et-EE"/>
              <a:t>Rõhutab</a:t>
            </a:r>
          </a:p>
          <a:p>
            <a:pPr lvl="1" rtl="0" hangingPunct="0"/>
            <a:r>
              <a:rPr lang="et-EE"/>
              <a:t>Märgalade tähtsust põllumajandusele</a:t>
            </a:r>
          </a:p>
          <a:p>
            <a:pPr lvl="1" rtl="0" hangingPunct="0"/>
            <a:r>
              <a:rPr lang="et-EE"/>
              <a:t>Märgalade ja põllumajanduse ajaloolist seost</a:t>
            </a:r>
          </a:p>
          <a:p>
            <a:pPr lvl="1" rtl="0" hangingPunct="0"/>
            <a:r>
              <a:rPr lang="et-EE"/>
              <a:t>Põllumajanduse survet märgaladele</a:t>
            </a:r>
          </a:p>
          <a:p>
            <a:pPr lvl="1" rtl="0" hangingPunct="0"/>
            <a:r>
              <a:rPr lang="et-EE"/>
              <a:t>Märgalade säästva põllumajandusliku kasutuse võimalikkust</a:t>
            </a:r>
          </a:p>
          <a:p>
            <a:pPr lvl="0"/>
            <a:endParaRPr lang="et-E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536000" y="30240"/>
            <a:ext cx="5524560" cy="75596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t-EE">
                <a:latin typeface="Arial" pitchFamily="18"/>
                <a:cs typeface="Mangal" pitchFamily="2"/>
              </a:rPr>
              <a:t>Põllumamajanduse märjad juured</a:t>
            </a:r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9071640" cy="438444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t-EE" sz="3200" b="0" i="0" u="none" strike="noStrike" kern="1200">
                <a:ln>
                  <a:noFill/>
                </a:ln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t-EE" sz="3200" b="0" i="0" u="none" strike="noStrike" kern="1200">
                <a:ln>
                  <a:noFill/>
                </a:ln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t-EE" sz="2800" b="0" i="0" u="none" strike="noStrike" kern="1200">
                <a:ln>
                  <a:noFill/>
                </a:ln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t-EE" sz="2400" b="0" i="0" u="none" strike="noStrike" kern="1200">
                <a:ln>
                  <a:noFill/>
                </a:ln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t-EE" sz="2000" b="0" i="0" u="none" strike="noStrike" kern="1200">
                <a:ln>
                  <a:noFill/>
                </a:ln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t-EE" sz="2000" b="0" i="0" u="none" strike="noStrike" kern="1200">
                <a:ln>
                  <a:noFill/>
                </a:ln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t-EE" sz="2000" b="0" i="0" u="none" strike="noStrike" kern="1200">
                <a:ln>
                  <a:noFill/>
                </a:ln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t-EE" sz="2000" b="0" i="0" u="none" strike="noStrike" kern="1200">
                <a:ln>
                  <a:noFill/>
                </a:ln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t-EE" sz="2000" b="0" i="0" u="none" strike="noStrike" kern="1200">
                <a:ln>
                  <a:noFill/>
                </a:ln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t-EE" sz="2000" b="0" i="0" u="none" strike="noStrike" kern="1200">
                <a:ln>
                  <a:noFill/>
                </a:ln>
              </a:defRPr>
            </a:lvl9pPr>
          </a:lstStyle>
          <a:p>
            <a:pPr lvl="0"/>
            <a:r>
              <a:rPr lang="et-EE"/>
              <a:t>Mesopotaamia</a:t>
            </a:r>
          </a:p>
          <a:p>
            <a:pPr lvl="0"/>
            <a:r>
              <a:rPr lang="et-EE"/>
              <a:t>Niiluse delta ja lamm</a:t>
            </a:r>
          </a:p>
          <a:p>
            <a:pPr lvl="0"/>
            <a:r>
              <a:rPr lang="et-EE"/>
              <a:t>Hiina suure jõed</a:t>
            </a:r>
          </a:p>
          <a:p>
            <a:pPr lvl="0"/>
            <a:r>
              <a:rPr lang="et-EE"/>
              <a:t>Indus ja Ganges</a:t>
            </a:r>
          </a:p>
          <a:p>
            <a:pPr lvl="0"/>
            <a:r>
              <a:rPr lang="et-EE"/>
              <a:t>Uus-Guinea mäestikusood</a:t>
            </a:r>
          </a:p>
          <a:p>
            <a:pPr lvl="0"/>
            <a:r>
              <a:rPr lang="et-EE"/>
              <a:t>Saheli ja Sahaara oaasid</a:t>
            </a:r>
          </a:p>
          <a:p>
            <a:pPr lvl="0"/>
            <a:r>
              <a:rPr lang="et-EE"/>
              <a:t>Kesk- ja Lõuna-Ameerika soised metsad</a:t>
            </a:r>
          </a:p>
          <a:p>
            <a:pPr lvl="0"/>
            <a:r>
              <a:rPr lang="et-EE"/>
              <a:t>Oaasid ja lammid rändkarjakasvatajate elus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t-EE">
                <a:latin typeface="Arial" pitchFamily="18"/>
                <a:cs typeface="Mangal" pitchFamily="2"/>
              </a:rPr>
              <a:t>Põllumajanduse ja märgalade kaitse konfliktid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t-EE" sz="3200" b="0" i="0" u="none" strike="noStrike" kern="1200">
                <a:ln>
                  <a:noFill/>
                </a:ln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t-EE" sz="3200" b="0" i="0" u="none" strike="noStrike" kern="1200">
                <a:ln>
                  <a:noFill/>
                </a:ln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t-EE" sz="2800" b="0" i="0" u="none" strike="noStrike" kern="1200">
                <a:ln>
                  <a:noFill/>
                </a:ln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t-EE" sz="2400" b="0" i="0" u="none" strike="noStrike" kern="1200">
                <a:ln>
                  <a:noFill/>
                </a:ln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t-EE" sz="2000" b="0" i="0" u="none" strike="noStrike" kern="1200">
                <a:ln>
                  <a:noFill/>
                </a:ln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t-EE" sz="2000" b="0" i="0" u="none" strike="noStrike" kern="1200">
                <a:ln>
                  <a:noFill/>
                </a:ln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t-EE" sz="2000" b="0" i="0" u="none" strike="noStrike" kern="1200">
                <a:ln>
                  <a:noFill/>
                </a:ln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t-EE" sz="2000" b="0" i="0" u="none" strike="noStrike" kern="1200">
                <a:ln>
                  <a:noFill/>
                </a:ln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t-EE" sz="2000" b="0" i="0" u="none" strike="noStrike" kern="1200">
                <a:ln>
                  <a:noFill/>
                </a:ln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t-EE" sz="2000" b="0" i="0" u="none" strike="noStrike" kern="1200">
                <a:ln>
                  <a:noFill/>
                </a:ln>
              </a:defRPr>
            </a:lvl9pPr>
          </a:lstStyle>
          <a:p>
            <a:pPr lvl="0"/>
            <a:r>
              <a:rPr lang="et-EE"/>
              <a:t>Kuivendus, sh.</a:t>
            </a:r>
          </a:p>
          <a:p>
            <a:pPr lvl="1" rtl="0" hangingPunct="0"/>
            <a:r>
              <a:rPr lang="et-EE"/>
              <a:t>Sooheinamaade muutmine drenaažiga uudismaadeks</a:t>
            </a:r>
          </a:p>
          <a:p>
            <a:pPr lvl="1" rtl="0" hangingPunct="0"/>
            <a:r>
              <a:rPr lang="et-EE"/>
              <a:t>Poldrid</a:t>
            </a:r>
          </a:p>
          <a:p>
            <a:pPr lvl="1" rtl="0" hangingPunct="0"/>
            <a:r>
              <a:rPr lang="et-EE"/>
              <a:t>Väikemärgalade kadu põllumajandusmaastikus</a:t>
            </a:r>
          </a:p>
          <a:p>
            <a:pPr lvl="1" rtl="0" hangingPunct="0"/>
            <a:r>
              <a:rPr lang="et-EE"/>
              <a:t>Turbakaevandamine</a:t>
            </a:r>
          </a:p>
          <a:p>
            <a:pPr lvl="0"/>
            <a:r>
              <a:rPr lang="et-EE"/>
              <a:t>Saastamine</a:t>
            </a:r>
          </a:p>
          <a:p>
            <a:pPr lvl="0"/>
            <a:r>
              <a:rPr lang="et-EE"/>
              <a:t>Võõrliigid</a:t>
            </a:r>
          </a:p>
          <a:p>
            <a:pPr lvl="0"/>
            <a:r>
              <a:rPr lang="et-EE"/>
              <a:t>Vee ärajuhtimine</a:t>
            </a:r>
          </a:p>
          <a:p>
            <a:pPr lvl="0"/>
            <a:r>
              <a:rPr lang="et-EE"/>
              <a:t>Soometsade raadamine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240000" y="2592000"/>
            <a:ext cx="6840000" cy="48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t-EE">
                <a:latin typeface="Arial" pitchFamily="18"/>
                <a:cs typeface="Mangal" pitchFamily="2"/>
              </a:rPr>
              <a:t>Põllumajandus ja märgalade säästev kasutus</a:t>
            </a:r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t-EE" sz="3200" b="0" i="0" u="none" strike="noStrike" kern="1200">
                <a:ln>
                  <a:noFill/>
                </a:ln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t-EE" sz="3200" b="0" i="0" u="none" strike="noStrike" kern="1200">
                <a:ln>
                  <a:noFill/>
                </a:ln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t-EE" sz="2800" b="0" i="0" u="none" strike="noStrike" kern="1200">
                <a:ln>
                  <a:noFill/>
                </a:ln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t-EE" sz="2400" b="0" i="0" u="none" strike="noStrike" kern="1200">
                <a:ln>
                  <a:noFill/>
                </a:ln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t-EE" sz="2000" b="0" i="0" u="none" strike="noStrike" kern="1200">
                <a:ln>
                  <a:noFill/>
                </a:ln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t-EE" sz="2000" b="0" i="0" u="none" strike="noStrike" kern="1200">
                <a:ln>
                  <a:noFill/>
                </a:ln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t-EE" sz="2000" b="0" i="0" u="none" strike="noStrike" kern="1200">
                <a:ln>
                  <a:noFill/>
                </a:ln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t-EE" sz="2000" b="0" i="0" u="none" strike="noStrike" kern="1200">
                <a:ln>
                  <a:noFill/>
                </a:ln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t-EE" sz="2000" b="0" i="0" u="none" strike="noStrike" kern="1200">
                <a:ln>
                  <a:noFill/>
                </a:ln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t-EE" sz="2000" b="0" i="0" u="none" strike="noStrike" kern="1200">
                <a:ln>
                  <a:noFill/>
                </a:ln>
              </a:defRPr>
            </a:lvl9pPr>
          </a:lstStyle>
          <a:p>
            <a:pPr lvl="0"/>
            <a:r>
              <a:rPr lang="et-EE"/>
              <a:t>Märgalade pärandkooslused</a:t>
            </a:r>
          </a:p>
          <a:p>
            <a:pPr lvl="1" rtl="0" hangingPunct="0"/>
            <a:r>
              <a:rPr lang="et-EE"/>
              <a:t>Luhad</a:t>
            </a:r>
          </a:p>
          <a:p>
            <a:pPr lvl="1" rtl="0" hangingPunct="0"/>
            <a:r>
              <a:rPr lang="et-EE"/>
              <a:t>Sooniidud</a:t>
            </a:r>
          </a:p>
          <a:p>
            <a:pPr lvl="1" rtl="0" hangingPunct="0"/>
            <a:r>
              <a:rPr lang="et-EE"/>
              <a:t>Rannaniidud</a:t>
            </a:r>
          </a:p>
          <a:p>
            <a:pPr lvl="0"/>
            <a:r>
              <a:rPr lang="et-EE"/>
              <a:t>Probleemid</a:t>
            </a:r>
          </a:p>
          <a:p>
            <a:pPr lvl="1" rtl="0" hangingPunct="0"/>
            <a:r>
              <a:rPr lang="et-EE"/>
              <a:t>Looduskaitselised</a:t>
            </a:r>
          </a:p>
          <a:p>
            <a:pPr lvl="1" rtl="0" hangingPunct="0"/>
            <a:r>
              <a:rPr lang="et-EE"/>
              <a:t>Majanduslikud</a:t>
            </a:r>
          </a:p>
          <a:p>
            <a:pPr lvl="1" rtl="0" hangingPunct="0"/>
            <a:r>
              <a:rPr lang="et-EE"/>
              <a:t>Tehnoloogilised</a:t>
            </a:r>
          </a:p>
          <a:p>
            <a:pPr lvl="1" rtl="0" hangingPunct="0"/>
            <a:r>
              <a:rPr lang="et-EE"/>
              <a:t>Bürokraatlikud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151960" y="2695320"/>
            <a:ext cx="4426560" cy="3064680"/>
          </a:xfrm>
        </p:spPr>
      </p:pic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t-EE">
                <a:latin typeface="Arial" pitchFamily="18"/>
                <a:cs typeface="Mangal" pitchFamily="2"/>
              </a:rPr>
              <a:t>...lahendused</a:t>
            </a:r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431800" y="1187549"/>
            <a:ext cx="4426560" cy="438480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t-EE" sz="3200" b="0" i="0" u="none" strike="noStrike" kern="1200">
                <a:ln>
                  <a:noFill/>
                </a:ln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t-EE" sz="3200" b="0" i="0" u="none" strike="noStrike" kern="1200">
                <a:ln>
                  <a:noFill/>
                </a:ln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t-EE" sz="2800" b="0" i="0" u="none" strike="noStrike" kern="1200">
                <a:ln>
                  <a:noFill/>
                </a:ln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t-EE" sz="2400" b="0" i="0" u="none" strike="noStrike" kern="1200">
                <a:ln>
                  <a:noFill/>
                </a:ln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t-EE" sz="2000" b="0" i="0" u="none" strike="noStrike" kern="1200">
                <a:ln>
                  <a:noFill/>
                </a:ln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t-EE" sz="2000" b="0" i="0" u="none" strike="noStrike" kern="1200">
                <a:ln>
                  <a:noFill/>
                </a:ln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t-EE" sz="2000" b="0" i="0" u="none" strike="noStrike" kern="1200">
                <a:ln>
                  <a:noFill/>
                </a:ln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t-EE" sz="2000" b="0" i="0" u="none" strike="noStrike" kern="1200">
                <a:ln>
                  <a:noFill/>
                </a:ln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t-EE" sz="2000" b="0" i="0" u="none" strike="noStrike" kern="1200">
                <a:ln>
                  <a:noFill/>
                </a:ln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t-EE" sz="2000" b="0" i="0" u="none" strike="noStrike" kern="1200">
                <a:ln>
                  <a:noFill/>
                </a:ln>
              </a:defRPr>
            </a:lvl9pPr>
          </a:lstStyle>
          <a:p>
            <a:pPr lvl="0"/>
            <a:r>
              <a:rPr lang="et-EE" sz="2600" dirty="0"/>
              <a:t>Arendada märgalasõbralikku loomakasvatust (meie tingimustes eelkõige lihaveisekasvatust)</a:t>
            </a:r>
          </a:p>
          <a:p>
            <a:pPr lvl="0"/>
            <a:r>
              <a:rPr lang="et-EE" sz="2600" dirty="0"/>
              <a:t>Panustada märgalasõbralikku niitmis- ja koristustehnikasse</a:t>
            </a:r>
          </a:p>
          <a:p>
            <a:pPr lvl="0"/>
            <a:r>
              <a:rPr lang="et-EE" sz="2600" dirty="0"/>
              <a:t>Võtta söödaks sobimatu või sellest üle jääv biomass kasutusse energiatoormena</a:t>
            </a:r>
          </a:p>
          <a:p>
            <a:pPr lvl="0"/>
            <a:r>
              <a:rPr lang="et-EE" sz="2600" dirty="0"/>
              <a:t>Lõpetada riigiasutuste poolne sigatsemine!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t-EE">
                <a:latin typeface="Arial" pitchFamily="18"/>
                <a:cs typeface="Mangal" pitchFamily="2"/>
              </a:rPr>
              <a:t>Haritav maa märgaladel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t-EE" sz="3200" b="0" i="0" u="none" strike="noStrike" kern="1200">
                <a:ln>
                  <a:noFill/>
                </a:ln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t-EE" sz="3200" b="0" i="0" u="none" strike="noStrike" kern="1200">
                <a:ln>
                  <a:noFill/>
                </a:ln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t-EE" sz="2800" b="0" i="0" u="none" strike="noStrike" kern="1200">
                <a:ln>
                  <a:noFill/>
                </a:ln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t-EE" sz="2400" b="0" i="0" u="none" strike="noStrike" kern="1200">
                <a:ln>
                  <a:noFill/>
                </a:ln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t-EE" sz="2000" b="0" i="0" u="none" strike="noStrike" kern="1200">
                <a:ln>
                  <a:noFill/>
                </a:ln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t-EE" sz="2000" b="0" i="0" u="none" strike="noStrike" kern="1200">
                <a:ln>
                  <a:noFill/>
                </a:ln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t-EE" sz="2000" b="0" i="0" u="none" strike="noStrike" kern="1200">
                <a:ln>
                  <a:noFill/>
                </a:ln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t-EE" sz="2000" b="0" i="0" u="none" strike="noStrike" kern="1200">
                <a:ln>
                  <a:noFill/>
                </a:ln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t-EE" sz="2000" b="0" i="0" u="none" strike="noStrike" kern="1200">
                <a:ln>
                  <a:noFill/>
                </a:ln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t-EE" sz="2000" b="0" i="0" u="none" strike="noStrike" kern="1200">
                <a:ln>
                  <a:noFill/>
                </a:ln>
              </a:defRPr>
            </a:lvl9pPr>
          </a:lstStyle>
          <a:p>
            <a:pPr lvl="0"/>
            <a:r>
              <a:rPr lang="et-EE"/>
              <a:t>Maailmas väga levinud (eelkõige riisikasvatus, aga mitte ainult)</a:t>
            </a:r>
          </a:p>
          <a:p>
            <a:pPr lvl="0"/>
            <a:r>
              <a:rPr lang="et-EE"/>
              <a:t>Eestis vähe levinud, eelkõige aiandusena</a:t>
            </a:r>
          </a:p>
          <a:p>
            <a:pPr lvl="1" rtl="0" hangingPunct="0"/>
            <a:r>
              <a:rPr lang="et-EE"/>
              <a:t>Siiski on Peipsi-äärsete vanausuliste sibulakultuur väga omapärane, annab kvaliteetset toodangut ja tõenaoliselt omab tähtsust ka kohaliku elurikkuse jaoks (mudakonn)</a:t>
            </a:r>
          </a:p>
          <a:p>
            <a:pPr lvl="1" rtl="0" hangingPunct="0"/>
            <a:r>
              <a:rPr lang="et-EE"/>
              <a:t>Täna ei saa põllumajandustoetusi, mis on rumal ja ebaõiglane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t-EE">
                <a:latin typeface="Arial" pitchFamily="18"/>
                <a:cs typeface="Mangal" pitchFamily="2"/>
              </a:rPr>
              <a:t>Väikemärgalad põllumajandusmaastikus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t-EE" sz="3200" b="0" i="0" u="none" strike="noStrike" kern="1200">
                <a:ln>
                  <a:noFill/>
                </a:ln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t-EE" sz="3200" b="0" i="0" u="none" strike="noStrike" kern="1200">
                <a:ln>
                  <a:noFill/>
                </a:ln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t-EE" sz="2800" b="0" i="0" u="none" strike="noStrike" kern="1200">
                <a:ln>
                  <a:noFill/>
                </a:ln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t-EE" sz="2400" b="0" i="0" u="none" strike="noStrike" kern="1200">
                <a:ln>
                  <a:noFill/>
                </a:ln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t-EE" sz="2000" b="0" i="0" u="none" strike="noStrike" kern="1200">
                <a:ln>
                  <a:noFill/>
                </a:ln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t-EE" sz="2000" b="0" i="0" u="none" strike="noStrike" kern="1200">
                <a:ln>
                  <a:noFill/>
                </a:ln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t-EE" sz="2000" b="0" i="0" u="none" strike="noStrike" kern="1200">
                <a:ln>
                  <a:noFill/>
                </a:ln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t-EE" sz="2000" b="0" i="0" u="none" strike="noStrike" kern="1200">
                <a:ln>
                  <a:noFill/>
                </a:ln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t-EE" sz="2000" b="0" i="0" u="none" strike="noStrike" kern="1200">
                <a:ln>
                  <a:noFill/>
                </a:ln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t-EE" sz="2000" b="0" i="0" u="none" strike="noStrike" kern="1200">
                <a:ln>
                  <a:noFill/>
                </a:ln>
              </a:defRPr>
            </a:lvl9pPr>
          </a:lstStyle>
          <a:p>
            <a:pPr lvl="0"/>
            <a:r>
              <a:rPr lang="et-EE"/>
              <a:t>Milleks need head on?</a:t>
            </a:r>
          </a:p>
          <a:p>
            <a:pPr lvl="1" rtl="0" hangingPunct="0"/>
            <a:r>
              <a:rPr lang="et-EE"/>
              <a:t>Elurikkus</a:t>
            </a:r>
          </a:p>
          <a:p>
            <a:pPr lvl="1" rtl="0" hangingPunct="0"/>
            <a:r>
              <a:rPr lang="et-EE"/>
              <a:t>Veesaaste vähendamine</a:t>
            </a:r>
          </a:p>
          <a:p>
            <a:pPr lvl="1" rtl="0" hangingPunct="0"/>
            <a:r>
              <a:rPr lang="et-EE"/>
              <a:t>Vee hoidmine</a:t>
            </a:r>
          </a:p>
          <a:p>
            <a:pPr lvl="0"/>
            <a:r>
              <a:rPr lang="et-EE"/>
              <a:t>Milles probleem?</a:t>
            </a:r>
          </a:p>
          <a:p>
            <a:pPr lvl="1" rtl="0" hangingPunct="0"/>
            <a:r>
              <a:rPr lang="et-EE"/>
              <a:t>Puuduvad eesmärgipärastatud toetused Maaelu arengukavas</a:t>
            </a:r>
          </a:p>
          <a:p>
            <a:pPr lvl="1" rtl="0" hangingPunct="0"/>
            <a:r>
              <a:rPr lang="et-EE"/>
              <a:t>Vesikondade majandamiskavad ei näe samuti ette väikemärgalade kaitset, taastamist või rajamist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t-EE">
                <a:latin typeface="Arial" pitchFamily="18"/>
                <a:cs typeface="Mangal" pitchFamily="2"/>
              </a:rPr>
              <a:t>Põllumajandus kuivendatud turvasmuldadel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999" y="1619597"/>
            <a:ext cx="9071640" cy="438480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t-EE" sz="3200" b="0" i="0" u="none" strike="noStrike" kern="1200">
                <a:ln>
                  <a:noFill/>
                </a:ln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t-EE" sz="3200" b="0" i="0" u="none" strike="noStrike" kern="1200">
                <a:ln>
                  <a:noFill/>
                </a:ln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t-EE" sz="2800" b="0" i="0" u="none" strike="noStrike" kern="1200">
                <a:ln>
                  <a:noFill/>
                </a:ln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t-EE" sz="2400" b="0" i="0" u="none" strike="noStrike" kern="1200">
                <a:ln>
                  <a:noFill/>
                </a:ln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t-EE" sz="2000" b="0" i="0" u="none" strike="noStrike" kern="1200">
                <a:ln>
                  <a:noFill/>
                </a:ln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t-EE" sz="2000" b="0" i="0" u="none" strike="noStrike" kern="1200">
                <a:ln>
                  <a:noFill/>
                </a:ln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t-EE" sz="2000" b="0" i="0" u="none" strike="noStrike" kern="1200">
                <a:ln>
                  <a:noFill/>
                </a:ln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t-EE" sz="2000" b="0" i="0" u="none" strike="noStrike" kern="1200">
                <a:ln>
                  <a:noFill/>
                </a:ln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t-EE" sz="2000" b="0" i="0" u="none" strike="noStrike" kern="1200">
                <a:ln>
                  <a:noFill/>
                </a:ln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t-EE" sz="2000" b="0" i="0" u="none" strike="noStrike" kern="1200">
                <a:ln>
                  <a:noFill/>
                </a:ln>
              </a:defRPr>
            </a:lvl9pPr>
          </a:lstStyle>
          <a:p>
            <a:pPr lvl="0"/>
            <a:r>
              <a:rPr lang="et-EE" sz="2800" dirty="0"/>
              <a:t>Kuivendatud turvasmullad mineraliseeruvad, eriti haritava maa korral</a:t>
            </a:r>
          </a:p>
          <a:p>
            <a:pPr lvl="0"/>
            <a:r>
              <a:rPr lang="et-EE" sz="2800" dirty="0"/>
              <a:t>Täna nende maade haritavana kasutamine tihti ka ebamajanduslik</a:t>
            </a:r>
          </a:p>
          <a:p>
            <a:pPr lvl="0"/>
            <a:r>
              <a:rPr lang="et-EE" sz="2800" dirty="0"/>
              <a:t>Rohumaana kasutus ehk mõistlikum, kuigi siingi on küsimus, kas rohul on piisavalt kasutust</a:t>
            </a:r>
          </a:p>
          <a:p>
            <a:pPr lvl="1" rtl="0" hangingPunct="0"/>
            <a:r>
              <a:rPr lang="et-EE" dirty="0"/>
              <a:t>Püsirohumaadeks muutmist näeb ette ka uue MAK eelnõu</a:t>
            </a:r>
          </a:p>
          <a:p>
            <a:pPr lvl="0"/>
            <a:r>
              <a:rPr lang="et-EE" sz="2800" dirty="0"/>
              <a:t>Mõistlik oleks ka vee taseme tõstmine, mis pidurdaks turba </a:t>
            </a:r>
            <a:r>
              <a:rPr lang="et-EE" sz="2800" dirty="0" err="1"/>
              <a:t>mineraliseerimist</a:t>
            </a:r>
            <a:endParaRPr lang="et-EE" sz="2800" dirty="0"/>
          </a:p>
          <a:p>
            <a:pPr lvl="1" rtl="0" hangingPunct="0"/>
            <a:r>
              <a:rPr lang="et-EE" dirty="0"/>
              <a:t>Seda paraku ei kavanda ei MAK ega vesikondade kavad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323</Words>
  <Application>Microsoft Office PowerPoint</Application>
  <PresentationFormat>Custom</PresentationFormat>
  <Paragraphs>70</Paragraphs>
  <Slides>10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Default</vt:lpstr>
      <vt:lpstr>Märgalad ja põllumajandus</vt:lpstr>
      <vt:lpstr>Selle aasta märgalade päev</vt:lpstr>
      <vt:lpstr>Põllumamajanduse märjad juured</vt:lpstr>
      <vt:lpstr>Põllumajanduse ja märgalade kaitse konfliktid</vt:lpstr>
      <vt:lpstr>Põllumajandus ja märgalade säästev kasutus</vt:lpstr>
      <vt:lpstr>...lahendused</vt:lpstr>
      <vt:lpstr>Haritav maa märgaladel</vt:lpstr>
      <vt:lpstr>Väikemärgalad põllumajandusmaastikus</vt:lpstr>
      <vt:lpstr>Põllumajandus kuivendatud turvasmuldadel</vt:lpstr>
      <vt:lpstr>Lõpetuseks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Märgalad ja põllumajandus</dc:title>
  <dc:creator>alex lotman</dc:creator>
  <cp:lastModifiedBy>ibm</cp:lastModifiedBy>
  <cp:revision>13</cp:revision>
  <cp:lastPrinted>2014-02-17T16:30:20Z</cp:lastPrinted>
  <dcterms:created xsi:type="dcterms:W3CDTF">2014-02-03T20:40:01Z</dcterms:created>
  <dcterms:modified xsi:type="dcterms:W3CDTF">2014-02-17T16:33:17Z</dcterms:modified>
</cp:coreProperties>
</file>